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5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63"/>
    <a:srgbClr val="E442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74"/>
  </p:normalViewPr>
  <p:slideViewPr>
    <p:cSldViewPr snapToGrid="0">
      <p:cViewPr varScale="1">
        <p:scale>
          <a:sx n="124" d="100"/>
          <a:sy n="124" d="100"/>
        </p:scale>
        <p:origin x="6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28883C-1093-9EE5-E9CC-0A324D1A1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28A3197-9690-F771-2BE3-FF2C8A9B5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491AAC4-3EB1-65CC-1719-AB844917F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554E8F-45C3-0876-BCE2-E7F767BCC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3F7694-5419-6A2E-24FF-10B0F0E4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535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DB1AB5-9E3B-D439-9C64-0CD0F1C8A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EC2D90B-9C55-C047-1B88-2CD631628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F5A3E4-70D0-BF98-274A-7F7445225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EB00216-D236-6430-0F41-E8FEB1A45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02577E5-0744-299C-03A8-0DAA23971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8206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6F9F840-33A1-FFA4-804A-FE86CF40A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531434-9BDE-A6F2-A1AC-801D769CF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D4868A-CF3B-23C8-8E54-97ECAB39F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360F6C6-942D-00EB-8C5C-74656A2FE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B8BCEE-9CBE-B3A3-C5C6-E93C884C1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111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1995DFB-F78A-8F19-9259-9B98450E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7F2E0F-E4C8-107F-1D9A-971C6354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855B1BC-48D4-BD0A-02EF-027DCC00A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9C995A6-6538-3CD8-519E-CFD56323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2E3096-7428-B855-0A70-16A105F81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451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765EFF-1DF1-882C-F17C-FA552EAAB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515D5CE-7CDC-E5BB-1781-0775FAD2A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13C8E7-1DCB-C35F-9F2B-A9B194F6A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078F598-A088-B874-6542-2266F9BD3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D66C35F-80E4-F8BC-F09B-6306C4AD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765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FF2A64-FE08-CC19-B2D2-06AA185F1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D6EF1AA-5E7B-D55B-AB2C-E751C7F2F6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D0EA49D-22C7-C766-8E26-647A48A1D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DF02AC7-F6B6-EAF5-04D4-023CA2F6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7E9C4AD-0C62-AFF3-BD3F-AD6A95B8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F2A271A-2CD9-A6A9-5311-BB7D04597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526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82D1C2-46B9-CEE3-8494-5AE9887D9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66E9590-9428-8E17-60D0-DF1289F27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AE6000A-73C5-B8B3-A71B-ED38031BE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2EDE5076-3FAB-C001-1869-ABBB0A430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25F265-4D60-1ECB-D921-40857B0FBF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E3DFF24-D5EE-FE58-EEE6-013043E8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ABA684F-6CDF-5906-487C-B9BBECAB8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3FBE34E-E649-FC12-9DE7-30688E0D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39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31EBAD-21FF-4D3F-8BCD-F7F5921E7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D030D35-F9D9-C0AE-ECF3-548E22027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A7467F0-6D32-69BA-83AA-905A849A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DAA8995-8DC2-3D08-7806-F70BB3FC2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552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CB341AD-CCA9-E057-DB47-3CCFA8CC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1DDC4AE9-3A3D-6376-AFD7-6B29BE862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7730385-34D8-6573-1FEA-98DA4AA6E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887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8660F-2837-A967-37CB-A437F0B8D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FC9203-D7CA-2660-0DDB-C68D19BEC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973DFA1-5ED8-47EE-93D3-E0E8D6D865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9CC71CB-9069-6650-FB6A-53EFB6D1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50C1076-DFC8-1A4C-A016-7CBDF9395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8156699-C200-664B-C18B-C5F02A251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1570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0EEB312-DFF9-C616-7D0D-0A6B9D6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489E53A-B6D7-B179-994A-112D77FE6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0B05E80-A727-4674-8077-3588F1F859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0DEA679-5C9C-CC25-F07F-CFF2581F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79AAFE4-24B5-DC57-8DC8-474C1D96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42850BB-5C3E-1E6E-D79C-06AFFA85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688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0D743A3-2316-C1B1-2D92-CD37EDAB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E5D88DD-352F-FEE5-E8EF-68DB5DC79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92336F7-C4F2-8E3C-D95D-DCC8DE2B53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32906-4D5E-4194-B5F3-AF36B99F7799}" type="datetimeFigureOut">
              <a:rPr lang="pl-PL" smtClean="0"/>
              <a:t>8.10.2025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D52D20E-C001-E369-CEE9-3CE87F97A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792CA1E-6B14-8629-5C00-30DD84EFF2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42373-0774-4CD5-8B81-DB50A1A2BAC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985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67A749A6-A81B-B00B-844E-1D5741E37EEA}"/>
              </a:ext>
            </a:extLst>
          </p:cNvPr>
          <p:cNvSpPr txBox="1"/>
          <p:nvPr/>
        </p:nvSpPr>
        <p:spPr>
          <a:xfrm>
            <a:off x="1172310" y="4453569"/>
            <a:ext cx="5043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Nagroda Nobla </a:t>
            </a:r>
            <a:b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</a:br>
            <a:r>
              <a:rPr lang="pl-PL" sz="3000" b="1" dirty="0">
                <a:solidFill>
                  <a:srgbClr val="223363"/>
                </a:solidFill>
                <a:latin typeface="Bree Serif" panose="02000503040000020004" pitchFamily="2" charset="-18"/>
              </a:rPr>
              <a:t>w dziedzinie fizyki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B1096C7-6649-846D-A700-85672D5BFCD7}"/>
              </a:ext>
            </a:extLst>
          </p:cNvPr>
          <p:cNvSpPr txBox="1"/>
          <p:nvPr/>
        </p:nvSpPr>
        <p:spPr>
          <a:xfrm>
            <a:off x="1172310" y="2496066"/>
            <a:ext cx="4551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Tydzień</a:t>
            </a:r>
          </a:p>
          <a:p>
            <a:r>
              <a:rPr lang="pl-PL" sz="6000" b="1" dirty="0">
                <a:solidFill>
                  <a:srgbClr val="E44225"/>
                </a:solidFill>
                <a:latin typeface="Bree Serif" panose="02000503040000020004" pitchFamily="2" charset="-18"/>
              </a:rPr>
              <a:t>Noblowski</a:t>
            </a:r>
          </a:p>
        </p:txBody>
      </p:sp>
    </p:spTree>
    <p:extLst>
      <p:ext uri="{BB962C8B-B14F-4D97-AF65-F5344CB8AC3E}">
        <p14:creationId xmlns:p14="http://schemas.microsoft.com/office/powerpoint/2010/main" val="3141861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FE02BC5C-78A1-D31D-DAC8-7FCAEC5BB50F}"/>
              </a:ext>
            </a:extLst>
          </p:cNvPr>
          <p:cNvSpPr txBox="1"/>
          <p:nvPr/>
        </p:nvSpPr>
        <p:spPr>
          <a:xfrm>
            <a:off x="283604" y="1486048"/>
            <a:ext cx="11615057" cy="1495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Bibliografia</a:t>
            </a:r>
          </a:p>
          <a:p>
            <a:pPr>
              <a:buSzPct val="86999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[1] https://www.nobelprize.org/prizes/physics/2025/summary/ [Dostęp na dzień 07.10.2025]</a:t>
            </a:r>
          </a:p>
          <a:p>
            <a:pPr>
              <a:lnSpc>
                <a:spcPct val="120000"/>
              </a:lnSpc>
              <a:buClr>
                <a:srgbClr val="0A1251"/>
              </a:buClr>
              <a:buSzPct val="86999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[2] https://www.scientificamerican.com/article/2025-nobel-prize-in-physics-goes-to-researchers-who-brought-quantum/ [Dostęp na dzień 07.10.2025]</a:t>
            </a:r>
          </a:p>
          <a:p>
            <a:pPr lvl="0">
              <a:lnSpc>
                <a:spcPct val="120000"/>
              </a:lnSpc>
              <a:buClr>
                <a:srgbClr val="0A1251"/>
              </a:buClr>
              <a:buSzPct val="86999"/>
            </a:pPr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668908C-76A2-87F0-5B56-98AB52A6FD8A}"/>
              </a:ext>
            </a:extLst>
          </p:cNvPr>
          <p:cNvSpPr txBox="1"/>
          <p:nvPr/>
        </p:nvSpPr>
        <p:spPr>
          <a:xfrm>
            <a:off x="2994147" y="2833895"/>
            <a:ext cx="8904514" cy="2850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O autorach</a:t>
            </a:r>
          </a:p>
          <a:p>
            <a:pPr marL="0" indent="0" algn="just">
              <a:spcBef>
                <a:spcPts val="0"/>
              </a:spcBef>
              <a:buSzPct val="86999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Nazywam się Patrycja Chuchała i jestem doktorantką Szkoły Doktorskiej Nauk Ścisłych 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i Przyrodniczych Uniwersytetu Warszawskiego. Doktorat wykonuję w Zakładzie Fizyki Jądrowej na Wydziale Fizyki UW. Promotorami mojej pracy są dr hab. Agnieszka </a:t>
            </a:r>
            <a:r>
              <a:rPr lang="pl-PL" sz="1600" dirty="0" err="1">
                <a:solidFill>
                  <a:srgbClr val="002060"/>
                </a:solidFill>
                <a:latin typeface="Raleway" panose="020B0003030101060003" pitchFamily="34" charset="0"/>
              </a:rPr>
              <a:t>Korgul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, prof. ucz. oraz dr Urszula Kaźmierczak. Tematem mojej rozprawy doktorskiej jest „</a:t>
            </a:r>
            <a:r>
              <a:rPr lang="pl-PL" sz="1600" kern="100" dirty="0">
                <a:solidFill>
                  <a:srgbClr val="002060"/>
                </a:solidFill>
                <a:effectLst/>
                <a:latin typeface="Raleway" panose="020B0003030101060003" pitchFamily="34" charset="0"/>
                <a:ea typeface="AR PL SungtiL GB"/>
                <a:cs typeface="Lohit Devanagari"/>
              </a:rPr>
              <a:t>Badanie wpływu różnych sposobów deponowania dawki promieniowania z akceleratorów medycznych na odpowiedź biologiczną trójwymiarowych hodowli komórek glejaka</a:t>
            </a:r>
            <a:r>
              <a:rPr lang="pl-PL" sz="1600" kern="100" dirty="0">
                <a:solidFill>
                  <a:srgbClr val="002060"/>
                </a:solidFill>
                <a:latin typeface="Raleway" panose="020B0003030101060003" pitchFamily="34" charset="0"/>
                <a:ea typeface="AR PL SungtiL GB"/>
                <a:cs typeface="Lohit Devanagari"/>
              </a:rPr>
              <a:t>”. </a:t>
            </a:r>
          </a:p>
          <a:p>
            <a:pPr marL="0" indent="0" algn="just">
              <a:spcBef>
                <a:spcPts val="0"/>
              </a:spcBef>
              <a:buSzPct val="86999"/>
            </a:pPr>
            <a:endParaRPr lang="pl-PL" sz="1600" kern="100" dirty="0">
              <a:solidFill>
                <a:srgbClr val="002060"/>
              </a:solidFill>
              <a:latin typeface="Raleway" panose="020B0003030101060003" pitchFamily="34" charset="0"/>
              <a:ea typeface="AR PL SungtiL GB"/>
              <a:cs typeface="Lohit Devanagari"/>
            </a:endParaRPr>
          </a:p>
          <a:p>
            <a:pPr marL="0" indent="0" algn="just">
              <a:spcBef>
                <a:spcPts val="0"/>
              </a:spcBef>
              <a:buSzPct val="86999"/>
            </a:pPr>
            <a:r>
              <a:rPr lang="pl-PL" sz="1600" kern="100" dirty="0">
                <a:solidFill>
                  <a:srgbClr val="002060"/>
                </a:solidFill>
                <a:latin typeface="Raleway" panose="020B0003030101060003" pitchFamily="34" charset="0"/>
                <a:ea typeface="AR PL SungtiL GB"/>
                <a:cs typeface="Lohit Devanagari"/>
              </a:rPr>
              <a:t>Nazywam się Artur Krawczyk i jestem doktorantem 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Szkoły Doktorskiej Nauk Ścisłych 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i Przyrodniczych Uniwersytetu Warszawskiego. Moim promotorem jest prof. dr hab. Krzysztof Meissner. Tematem mojej pracy jest „Konforemna Kosmologia Cykliczna”.  </a:t>
            </a:r>
          </a:p>
        </p:txBody>
      </p:sp>
    </p:spTree>
    <p:extLst>
      <p:ext uri="{BB962C8B-B14F-4D97-AF65-F5344CB8AC3E}">
        <p14:creationId xmlns:p14="http://schemas.microsoft.com/office/powerpoint/2010/main" val="2912405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613E916B-FF2D-F723-F2C6-E611F5819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6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D41FFA7F-D9EB-91A3-8E28-096600874F43}"/>
              </a:ext>
            </a:extLst>
          </p:cNvPr>
          <p:cNvSpPr txBox="1"/>
          <p:nvPr/>
        </p:nvSpPr>
        <p:spPr>
          <a:xfrm>
            <a:off x="3080083" y="2245956"/>
            <a:ext cx="84582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Zajmował się wynalazkami o znaczeniu militarnym, takimi jak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dynamit i proch</a:t>
            </a:r>
            <a:r>
              <a:rPr lang="en-US" sz="1600" b="1" dirty="0">
                <a:solidFill>
                  <a:srgbClr val="223363"/>
                </a:solidFill>
                <a:latin typeface="Raleway" pitchFamily="2" charset="-18"/>
              </a:rPr>
              <a:t>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bezdymny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Prowadził także prace m.in. nad: telefonem, bateriami, fonografem, elektrycznymi żarówkami, rozwojem syntetycznego kauczuku, skóry, jedwabiu.</a:t>
            </a:r>
            <a:br>
              <a:rPr lang="en-US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</a:t>
            </a: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Zgromadził majątek szacowany na ok.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6,5 miliona dolarów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Będąc wynalazcą zajmującym się między innymi odkryciami wykorzystywanymi w działaniach wojennych, zawdzięczał swoje bogactwo w dużej mierze produkcji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„narzędzi śmierci”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Stanowiło to dla Nobla poważny problem moralny. Na wynalazcy głęboko odcisnęła się także osobista tragedia. W wyniku eksplozji nitrogliceryny w należącej do niego fabryce zginął jego brat.	 </a:t>
            </a:r>
            <a:br>
              <a:rPr lang="en-US" sz="1600" dirty="0">
                <a:solidFill>
                  <a:srgbClr val="223363"/>
                </a:solidFill>
                <a:latin typeface="Raleway" pitchFamily="2" charset="-18"/>
              </a:rPr>
            </a:br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Władał biegle kilkoma językami. Pisywał wiersze, pozostawił niedokończoną powieść.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Był pacyfistą. Wierzył w dobroczynną rolę nauki i postępu technicznego.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2937580-272E-A2B5-C85F-20A041D85345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Alfred Nobel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B7F2D2D-278D-0208-55E0-5530CE07992E}"/>
              </a:ext>
            </a:extLst>
          </p:cNvPr>
          <p:cNvSpPr txBox="1"/>
          <p:nvPr/>
        </p:nvSpPr>
        <p:spPr>
          <a:xfrm>
            <a:off x="3080081" y="1551379"/>
            <a:ext cx="8458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21 X 1833 </a:t>
            </a:r>
            <a:r>
              <a:rPr lang="en-US" sz="2000" dirty="0" err="1">
                <a:solidFill>
                  <a:srgbClr val="E44225"/>
                </a:solidFill>
                <a:latin typeface="Bree Serif" panose="02000503040000020004" pitchFamily="2" charset="-18"/>
              </a:rPr>
              <a:t>Sztokholm</a:t>
            </a:r>
            <a:r>
              <a:rPr lang="en-US" sz="2000" dirty="0">
                <a:solidFill>
                  <a:srgbClr val="E44225"/>
                </a:solidFill>
                <a:latin typeface="Bree Serif" panose="02000503040000020004" pitchFamily="2" charset="-18"/>
              </a:rPr>
              <a:t> – 10 XII 1896 San Remo </a:t>
            </a:r>
          </a:p>
        </p:txBody>
      </p:sp>
    </p:spTree>
    <p:extLst>
      <p:ext uri="{BB962C8B-B14F-4D97-AF65-F5344CB8AC3E}">
        <p14:creationId xmlns:p14="http://schemas.microsoft.com/office/powerpoint/2010/main" val="826440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6864C1-DAC7-20DB-0E67-F4C9C7E3B5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F72846C3-0BA7-D0CF-6514-9C72D370A6F9}"/>
              </a:ext>
            </a:extLst>
          </p:cNvPr>
          <p:cNvSpPr txBox="1"/>
          <p:nvPr/>
        </p:nvSpPr>
        <p:spPr>
          <a:xfrm>
            <a:off x="3080083" y="2401599"/>
            <a:ext cx="8458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Czy wiecie, jak wyglądały początki tego wyróżnienia?</a:t>
            </a:r>
            <a:endParaRPr lang="en-US" sz="1600" b="1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Wszystko zaczęło się od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testamentu Alfreda Nobla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zatwierdzonego 27 listopada 1895 roku. Na poznanie treści ostatniej woli wynalazcy dynamitu świat musiał poczekać jeszcze ponad rok. Po śmierci Nobla w 1896 roku, ku oburzeniu jego rodziny, okazało się, że szwedzki chemik zdecydował się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przeznaczyć cały swój majątek na ufundowanie nagrody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którą dzisiaj znamy właśnie jako Nagrodę Nobla.</a:t>
            </a:r>
            <a:endParaRPr lang="en-US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  <a:p>
            <a:pPr algn="just"/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Zgodnie z wolą Nobla wyróżnienie to miało trafiać do rąk osób, których osiągnięcia miały niebagatelne znaczenie dla dobra ludzkości.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CE095A4A-DFC1-0423-5D9F-ED0D2301F0AD}"/>
              </a:ext>
            </a:extLst>
          </p:cNvPr>
          <p:cNvSpPr txBox="1"/>
          <p:nvPr/>
        </p:nvSpPr>
        <p:spPr>
          <a:xfrm>
            <a:off x="3080082" y="1544894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2070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52E545-AFD3-B9C1-8157-C693B689C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905D5B73-BD06-C2B5-B5E2-7FFF21A9188F}"/>
              </a:ext>
            </a:extLst>
          </p:cNvPr>
          <p:cNvSpPr txBox="1"/>
          <p:nvPr/>
        </p:nvSpPr>
        <p:spPr>
          <a:xfrm>
            <a:off x="3080083" y="2109768"/>
            <a:ext cx="84582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W ilu dziedzinach przyznaje się to wyróżnienie?</a:t>
            </a:r>
          </a:p>
          <a:p>
            <a:pPr algn="just"/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Nagrodę Nobla przyznaje się w sześciu dziedzinach: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fizyki, chemii, fizjologii lub medycyny, literatury i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Do tego należy doliczyć także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Pokojową Nagrodę Nobla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przyznawaną przez Norweski Komitet Noblowski. </a:t>
            </a:r>
          </a:p>
          <a:p>
            <a:pPr algn="just"/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Co ciekawe, w swoim testamencie Nobel wspomniał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jedynie o pięciu dziedzinach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, </a:t>
            </a:r>
            <a:br>
              <a:rPr lang="pl-PL" sz="1600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w których miała być przyznawana nagroda. W ostatniej woli Szweda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nie było mowy </a:t>
            </a:r>
            <a:b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o dziedzinie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Historia wyróżnienia w tej dziedzinie zaczyna się w 1968 roku, gdy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Bank Szwecji przekazał Fundacji Noblowskiej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 datek potrzebny do ufundowania tej nagrody. Co więcej, oficjalnie nie jest to tak naprawdę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-18"/>
              </a:rPr>
              <a:t>Nagroda Nobla, lecz Nagroda Banku Szwecji im. A. Nobla w dziedzinie nauk ekonomicznych</a:t>
            </a:r>
            <a:r>
              <a:rPr lang="pl-PL" sz="1600" dirty="0">
                <a:solidFill>
                  <a:srgbClr val="223363"/>
                </a:solidFill>
                <a:latin typeface="Raleway" pitchFamily="2" charset="-18"/>
              </a:rPr>
              <a:t>. </a:t>
            </a:r>
          </a:p>
          <a:p>
            <a:pPr algn="just"/>
            <a:endParaRPr lang="pl-PL" sz="1600" dirty="0">
              <a:solidFill>
                <a:srgbClr val="223363"/>
              </a:solidFill>
              <a:latin typeface="Raleway" pitchFamily="2" charset="-18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CDBBA94-A69E-DC69-C613-68B521C0C4F6}"/>
              </a:ext>
            </a:extLst>
          </p:cNvPr>
          <p:cNvSpPr txBox="1"/>
          <p:nvPr/>
        </p:nvSpPr>
        <p:spPr>
          <a:xfrm>
            <a:off x="3080082" y="1272518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Pięć czy sześć Nagród Nobla?</a:t>
            </a:r>
            <a:endParaRPr lang="en-US" sz="2000" dirty="0">
              <a:solidFill>
                <a:srgbClr val="E44225"/>
              </a:solidFill>
              <a:latin typeface="Bree Serif" panose="02000503040000020004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0465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48855" y="896856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23846DD-0F2A-E084-018E-480907E149D9}"/>
              </a:ext>
            </a:extLst>
          </p:cNvPr>
          <p:cNvSpPr txBox="1"/>
          <p:nvPr/>
        </p:nvSpPr>
        <p:spPr>
          <a:xfrm>
            <a:off x="3048855" y="1836580"/>
            <a:ext cx="8489427" cy="3702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A1251"/>
              </a:buClr>
              <a:buSzPts val="1740"/>
              <a:buNone/>
            </a:pP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Fizyka była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pierwszą z dyscyplin, którą Alfred Nobel wymienił w swoim testamencie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Zdaniem licznych specjalistów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potwierdza to jej ówczesny status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 –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najważniejszej dyscypliny naukowej.</a:t>
            </a:r>
            <a:endParaRPr lang="pl-PL" sz="1600" dirty="0">
              <a:solidFill>
                <a:srgbClr val="223363"/>
              </a:solidFill>
              <a:latin typeface="Raleway" pitchFamily="2" charset="0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A1251"/>
              </a:buClr>
              <a:buSzPts val="1740"/>
              <a:buNone/>
            </a:pP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Nagroda w tej dziedzinie przyznawana jest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od początku trwania konkursu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, czyli </a:t>
            </a:r>
            <a:br>
              <a:rPr lang="pl-PL" sz="1600" dirty="0">
                <a:solidFill>
                  <a:srgbClr val="223363"/>
                </a:solidFill>
                <a:latin typeface="Raleway" pitchFamily="2" charset="0"/>
              </a:rPr>
            </a:b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od 1901 roku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Pierwszym jej laureatem został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Wilhelm Conrad Röntgen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 za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odkrycie promieni elektromagnetycznych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, które obecnie stanowią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jedno z głównych narzędzi diagnostycznych w medycynie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1000"/>
              </a:spcBef>
              <a:buClr>
                <a:srgbClr val="0A1251"/>
              </a:buClr>
              <a:buSzPts val="1740"/>
            </a:pP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Uroczyste wręczenie nagród 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następuje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10 grudnia w Filharmonii w Sztokholmie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Podczas ceremonii laureaci otrzymują </a:t>
            </a:r>
            <a:r>
              <a:rPr lang="pl-PL" sz="1600" b="1" dirty="0">
                <a:solidFill>
                  <a:srgbClr val="223363"/>
                </a:solidFill>
                <a:latin typeface="Raleway" pitchFamily="2" charset="0"/>
              </a:rPr>
              <a:t>medale i dyplomy oraz potwierdzenie kwoty wygranej</a:t>
            </a:r>
            <a:r>
              <a:rPr lang="pl-PL" sz="1600" dirty="0">
                <a:solidFill>
                  <a:srgbClr val="223363"/>
                </a:solidFill>
                <a:latin typeface="Raleway" pitchFamily="2" charset="0"/>
              </a:rPr>
              <a:t>. </a:t>
            </a:r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A1251"/>
              </a:buClr>
              <a:buSzPts val="1740"/>
              <a:buNone/>
            </a:pPr>
            <a:endParaRPr lang="pl-PL" sz="1600" dirty="0">
              <a:solidFill>
                <a:srgbClr val="223363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03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797CD01-669B-F42B-E787-E20063BBC8CC}"/>
              </a:ext>
            </a:extLst>
          </p:cNvPr>
          <p:cNvSpPr txBox="1"/>
          <p:nvPr/>
        </p:nvSpPr>
        <p:spPr>
          <a:xfrm>
            <a:off x="3048855" y="1836580"/>
            <a:ext cx="8489427" cy="1673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Clr>
                <a:srgbClr val="0A1251"/>
              </a:buClr>
              <a:buSzPct val="86999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Nagrodę Nobla w dziedzinie fizyki w 2025 roku otrzymali John </a:t>
            </a:r>
            <a:r>
              <a:rPr lang="pl-PL" alt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Clarke, Michel H. Devoret and John M. Martinis 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za </a:t>
            </a: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„odkrycie makroskopowego tunelowania kwantowego </a:t>
            </a:r>
            <a:b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i kwantyzacji energii w obwodzie elektrycznym” 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[1].</a:t>
            </a:r>
          </a:p>
          <a:p>
            <a:pPr lvl="0" algn="just">
              <a:lnSpc>
                <a:spcPct val="120000"/>
              </a:lnSpc>
              <a:buClr>
                <a:srgbClr val="0A1251"/>
              </a:buClr>
              <a:buSzPct val="86999"/>
            </a:pPr>
            <a:endParaRPr lang="pl-PL" sz="16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A1251"/>
              </a:buClr>
              <a:buSzPts val="1740"/>
              <a:buNone/>
            </a:pPr>
            <a:endParaRPr lang="pl-PL" sz="1600" dirty="0">
              <a:solidFill>
                <a:srgbClr val="223363"/>
              </a:solidFill>
              <a:latin typeface="Raleway" pitchFamily="2" charset="0"/>
            </a:endParaRPr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E0E6E840-AE97-80EB-1DFF-A914F1254576}"/>
              </a:ext>
            </a:extLst>
          </p:cNvPr>
          <p:cNvGrpSpPr/>
          <p:nvPr/>
        </p:nvGrpSpPr>
        <p:grpSpPr>
          <a:xfrm>
            <a:off x="4116649" y="3889234"/>
            <a:ext cx="6385066" cy="2309480"/>
            <a:chOff x="4050035" y="3212119"/>
            <a:chExt cx="6385066" cy="2309480"/>
          </a:xfrm>
        </p:grpSpPr>
        <p:grpSp>
          <p:nvGrpSpPr>
            <p:cNvPr id="20" name="Grupa 19">
              <a:extLst>
                <a:ext uri="{FF2B5EF4-FFF2-40B4-BE49-F238E27FC236}">
                  <a16:creationId xmlns:a16="http://schemas.microsoft.com/office/drawing/2014/main" id="{CCCDC1A8-0E1D-F3F3-8A13-A4A3C81CE040}"/>
                </a:ext>
              </a:extLst>
            </p:cNvPr>
            <p:cNvGrpSpPr/>
            <p:nvPr/>
          </p:nvGrpSpPr>
          <p:grpSpPr>
            <a:xfrm>
              <a:off x="4050035" y="3212119"/>
              <a:ext cx="1462880" cy="1997011"/>
              <a:chOff x="3244444" y="3212119"/>
              <a:chExt cx="1462880" cy="1997011"/>
            </a:xfrm>
          </p:grpSpPr>
          <p:pic>
            <p:nvPicPr>
              <p:cNvPr id="10" name="Picture 2" descr="John Clarke">
                <a:extLst>
                  <a:ext uri="{FF2B5EF4-FFF2-40B4-BE49-F238E27FC236}">
                    <a16:creationId xmlns:a16="http://schemas.microsoft.com/office/drawing/2014/main" id="{238A7821-86DC-E429-E42F-0CBF50835B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879"/>
              <a:stretch>
                <a:fillRect/>
              </a:stretch>
            </p:blipFill>
            <p:spPr bwMode="auto">
              <a:xfrm>
                <a:off x="3244444" y="3212119"/>
                <a:ext cx="1369104" cy="1570816"/>
              </a:xfrm>
              <a:prstGeom prst="rect">
                <a:avLst/>
              </a:prstGeom>
              <a:noFill/>
              <a:ln w="12700">
                <a:solidFill>
                  <a:srgbClr val="00206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B5B350FB-00C9-1834-A82E-28AFB67B11A6}"/>
                  </a:ext>
                </a:extLst>
              </p:cNvPr>
              <p:cNvSpPr txBox="1"/>
              <p:nvPr/>
            </p:nvSpPr>
            <p:spPr>
              <a:xfrm>
                <a:off x="3244444" y="4793632"/>
                <a:ext cx="1462880" cy="4154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pl-PL" sz="700" dirty="0">
                    <a:latin typeface="Raleway" pitchFamily="2" charset="-18"/>
                  </a:rPr>
                  <a:t>Źródło: https://physics.berkeley.edu/people/faculty/john-clarke</a:t>
                </a:r>
              </a:p>
            </p:txBody>
          </p:sp>
        </p:grpSp>
        <p:grpSp>
          <p:nvGrpSpPr>
            <p:cNvPr id="19" name="Grupa 18">
              <a:extLst>
                <a:ext uri="{FF2B5EF4-FFF2-40B4-BE49-F238E27FC236}">
                  <a16:creationId xmlns:a16="http://schemas.microsoft.com/office/drawing/2014/main" id="{5A91246E-5F9E-589D-977A-320205D9D1C1}"/>
                </a:ext>
              </a:extLst>
            </p:cNvPr>
            <p:cNvGrpSpPr/>
            <p:nvPr/>
          </p:nvGrpSpPr>
          <p:grpSpPr>
            <a:xfrm>
              <a:off x="6508160" y="3212119"/>
              <a:ext cx="1570816" cy="2104733"/>
              <a:chOff x="5547048" y="3212119"/>
              <a:chExt cx="1570816" cy="2104733"/>
            </a:xfrm>
          </p:grpSpPr>
          <p:pic>
            <p:nvPicPr>
              <p:cNvPr id="13" name="Picture 4">
                <a:extLst>
                  <a:ext uri="{FF2B5EF4-FFF2-40B4-BE49-F238E27FC236}">
                    <a16:creationId xmlns:a16="http://schemas.microsoft.com/office/drawing/2014/main" id="{DC8973B3-E0E1-9CF4-76B6-A8778BDB4F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7048" y="3212119"/>
                <a:ext cx="1570816" cy="1570816"/>
              </a:xfrm>
              <a:prstGeom prst="rect">
                <a:avLst/>
              </a:prstGeom>
              <a:noFill/>
              <a:ln w="12700">
                <a:solidFill>
                  <a:srgbClr val="00206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DC537921-0BFE-B67A-7FFE-193094322AFF}"/>
                  </a:ext>
                </a:extLst>
              </p:cNvPr>
              <p:cNvSpPr txBox="1"/>
              <p:nvPr/>
            </p:nvSpPr>
            <p:spPr>
              <a:xfrm>
                <a:off x="5547048" y="4793632"/>
                <a:ext cx="14628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pl-PL" sz="700" dirty="0">
                    <a:latin typeface="Raleway" pitchFamily="2" charset="-18"/>
                  </a:rPr>
                  <a:t>Źródło: https://engineering.yale.edu/research-and-faculty/faculty-directory/michel-devoret</a:t>
                </a:r>
              </a:p>
            </p:txBody>
          </p:sp>
        </p:grpSp>
        <p:grpSp>
          <p:nvGrpSpPr>
            <p:cNvPr id="18" name="Grupa 17">
              <a:extLst>
                <a:ext uri="{FF2B5EF4-FFF2-40B4-BE49-F238E27FC236}">
                  <a16:creationId xmlns:a16="http://schemas.microsoft.com/office/drawing/2014/main" id="{06403B35-3109-D026-6AA8-1D7AC5CD439D}"/>
                </a:ext>
              </a:extLst>
            </p:cNvPr>
            <p:cNvGrpSpPr/>
            <p:nvPr/>
          </p:nvGrpSpPr>
          <p:grpSpPr>
            <a:xfrm>
              <a:off x="8966285" y="3212119"/>
              <a:ext cx="1468816" cy="2309480"/>
              <a:chOff x="8051364" y="3212119"/>
              <a:chExt cx="1468816" cy="2309480"/>
            </a:xfrm>
          </p:grpSpPr>
          <p:sp>
            <p:nvSpPr>
              <p:cNvPr id="16" name="pole tekstowe 15">
                <a:extLst>
                  <a:ext uri="{FF2B5EF4-FFF2-40B4-BE49-F238E27FC236}">
                    <a16:creationId xmlns:a16="http://schemas.microsoft.com/office/drawing/2014/main" id="{3DEC7834-68EC-EB61-75F0-4677B6520E3F}"/>
                  </a:ext>
                </a:extLst>
              </p:cNvPr>
              <p:cNvSpPr txBox="1"/>
              <p:nvPr/>
            </p:nvSpPr>
            <p:spPr>
              <a:xfrm>
                <a:off x="8051364" y="4782935"/>
                <a:ext cx="146288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pl-PL" sz="700" dirty="0">
                    <a:latin typeface="Raleway" pitchFamily="2" charset="-18"/>
                  </a:rPr>
                  <a:t>Źródło: https://thequantuminsider.com/2019/12/20/googles-quantum-computer-leader-makes-natures-2019-top-moments-in-science/</a:t>
                </a:r>
              </a:p>
            </p:txBody>
          </p:sp>
          <p:pic>
            <p:nvPicPr>
              <p:cNvPr id="17" name="Picture 6">
                <a:extLst>
                  <a:ext uri="{FF2B5EF4-FFF2-40B4-BE49-F238E27FC236}">
                    <a16:creationId xmlns:a16="http://schemas.microsoft.com/office/drawing/2014/main" id="{C60637DF-A9EA-A721-322B-826BAD02AB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68" r="19014"/>
              <a:stretch>
                <a:fillRect/>
              </a:stretch>
            </p:blipFill>
            <p:spPr bwMode="auto">
              <a:xfrm>
                <a:off x="8051364" y="3212119"/>
                <a:ext cx="1468816" cy="1570816"/>
              </a:xfrm>
              <a:prstGeom prst="rect">
                <a:avLst/>
              </a:prstGeom>
              <a:noFill/>
              <a:ln w="12700">
                <a:solidFill>
                  <a:srgbClr val="00206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0FFA61E6-243A-0EDD-6ED5-BC0879CAA716}"/>
              </a:ext>
            </a:extLst>
          </p:cNvPr>
          <p:cNvSpPr txBox="1"/>
          <p:nvPr/>
        </p:nvSpPr>
        <p:spPr>
          <a:xfrm>
            <a:off x="4066587" y="3255611"/>
            <a:ext cx="1419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800" b="1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John </a:t>
            </a:r>
            <a:r>
              <a:rPr lang="pl-PL" altLang="pl-PL" sz="1800" b="1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Clarke</a:t>
            </a:r>
            <a:endParaRPr lang="pl-PL" b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724A4C5D-4859-A673-B662-CE0CC686A1E2}"/>
              </a:ext>
            </a:extLst>
          </p:cNvPr>
          <p:cNvSpPr txBox="1"/>
          <p:nvPr/>
        </p:nvSpPr>
        <p:spPr>
          <a:xfrm>
            <a:off x="6335487" y="3255611"/>
            <a:ext cx="205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altLang="pl-PL" sz="1800" b="1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Michel H. Devoret </a:t>
            </a:r>
            <a:endParaRPr lang="pl-PL" b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5483435B-FF27-1665-B121-E00FE33A3955}"/>
              </a:ext>
            </a:extLst>
          </p:cNvPr>
          <p:cNvSpPr txBox="1"/>
          <p:nvPr/>
        </p:nvSpPr>
        <p:spPr>
          <a:xfrm>
            <a:off x="8735639" y="3255611"/>
            <a:ext cx="205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altLang="pl-PL" sz="1800" b="1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John M. Martinis </a:t>
            </a:r>
            <a:endParaRPr lang="pl-PL" b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3674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635257E-907F-C0A9-9A1E-62F8726A9F41}"/>
              </a:ext>
            </a:extLst>
          </p:cNvPr>
          <p:cNvSpPr txBox="1"/>
          <p:nvPr/>
        </p:nvSpPr>
        <p:spPr>
          <a:xfrm>
            <a:off x="3080082" y="1752599"/>
            <a:ext cx="8458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Czy można przeskoczyć wysoki mur jeśli nie ma się wystarczająco dużo energii? Oczywiście, że nie, natomiast cząstkom w mikroświecie to wcale nie przeszkadza i robią to bez problemu. O tym właśnie jest tegoroczna nagroda Nobla z fizyki. Ten efekt zwie się mądrze tunelowaniem kwantowym. Dodatkowo cząstki pochłaniają energię jedynie 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w wyznaczonych porcjach zwanych kwantami. Nazywamy to kwantyzacją energii. </a:t>
            </a:r>
          </a:p>
          <a:p>
            <a:pPr algn="just"/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pPr algn="just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Eksperymenty przeprowadzone przez laureatów nagrody Nobla dotyczą wyżej wymienionego zjawiska tunelowania kwantowego i kwantyzacji energii w obwodach elektrycznych [1]. Prace Johna Clarke’a, Michaela Devoreta i Johna Martinisa przyczyniły się do lepszego zrozumienia tych  kwantowych efektów w dużych układach, widocznych gołym okiem, np. obwody elektryczne [2]. </a:t>
            </a:r>
          </a:p>
          <a:p>
            <a:br>
              <a:rPr lang="pl-PL" sz="1600" dirty="0"/>
            </a:br>
            <a:br>
              <a:rPr lang="pl-PL" sz="1600" dirty="0"/>
            </a:br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46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9DFAC0A-8E0A-A684-A919-AC60EF2839D0}"/>
              </a:ext>
            </a:extLst>
          </p:cNvPr>
          <p:cNvSpPr txBox="1"/>
          <p:nvPr/>
        </p:nvSpPr>
        <p:spPr>
          <a:xfrm>
            <a:off x="3080082" y="1571779"/>
            <a:ext cx="8458200" cy="2773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r>
              <a:rPr lang="pl-PL" sz="1600" b="1" u="sng" dirty="0">
                <a:solidFill>
                  <a:srgbClr val="002060"/>
                </a:solidFill>
                <a:latin typeface="Raleway" panose="020B0003030101060003" pitchFamily="34" charset="0"/>
              </a:rPr>
              <a:t>Znaczenie tegorocznej Nagrody Nobla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endParaRPr lang="pl-PL" sz="8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pPr algn="just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Tegoroczna Nagroda Nobla z fizyki została przyznana za badania, które </a:t>
            </a: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umożliwiły obserwację zjawisk kwantowych w dużych układach fizycznych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, czyli takich, które mają rozmiary zauważalne w codziennym świecie. Zjawiska kwantowe – takie jak tunelowanie i kwantyzacja – są zwykle widoczne tylko w świecie bardzo małych obiektów, np. atomów czy fotonów. W większych układach te efekty </a:t>
            </a: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zazwyczaj zanikają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, ponieważ oddziaływanie z otoczeniem sprawia, że układ zaczyna zachowywać się „klasycznie”, tak jak większość znanych nam przedmiotów. Laureaci jednak </a:t>
            </a:r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opracowali techniki, które pozwalają ograniczyć ten wpływ otoczenia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, dzięki czemu udało się zaobserwować zachowania kwantowe także w dużo większych obiektach.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4E4CFD9B-5510-2301-F0D6-030B3C64B862}"/>
              </a:ext>
            </a:extLst>
          </p:cNvPr>
          <p:cNvSpPr txBox="1"/>
          <p:nvPr/>
        </p:nvSpPr>
        <p:spPr>
          <a:xfrm>
            <a:off x="3080083" y="4430577"/>
            <a:ext cx="8458199" cy="1714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r>
              <a:rPr lang="pl-PL" sz="1600" b="1" u="sng" dirty="0">
                <a:solidFill>
                  <a:srgbClr val="002060"/>
                </a:solidFill>
                <a:latin typeface="Raleway" panose="020B0003030101060003" pitchFamily="34" charset="0"/>
              </a:rPr>
              <a:t>Zastosowanie tegorocznej Nagrody Nobla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0A1251"/>
              </a:buClr>
              <a:buSzPct val="86999"/>
              <a:buNone/>
            </a:pPr>
            <a:endParaRPr lang="pl-PL" sz="9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pPr lvl="0" algn="just">
              <a:lnSpc>
                <a:spcPct val="120000"/>
              </a:lnSpc>
              <a:buClr>
                <a:srgbClr val="0A1251"/>
              </a:buClr>
              <a:buSzPct val="86999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Fundamentalne zjawiska kwantowe są dziś podstawą działania wszelkich urządzeń elektronicznych, tj. laptopy i smartfony. Dzięki tym zjawiskom rozwijamy kwantowe technologie, tj. komputery kwantowe, precyzyjne czujniki kwantowe oraz szyfrowanie danych (kryptografia kwantowa).   </a:t>
            </a:r>
            <a:endParaRPr lang="pl-PL" sz="1400" dirty="0">
              <a:solidFill>
                <a:srgbClr val="002060"/>
              </a:solidFill>
              <a:latin typeface="Raleway" panose="020B00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03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5DAAEE-D81A-D68B-34BB-C7457173C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D5AC6018-BCB5-FD8B-3B2B-348E72CC65A3}"/>
              </a:ext>
            </a:extLst>
          </p:cNvPr>
          <p:cNvSpPr txBox="1"/>
          <p:nvPr/>
        </p:nvSpPr>
        <p:spPr>
          <a:xfrm>
            <a:off x="3080082" y="932050"/>
            <a:ext cx="84582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000" dirty="0">
                <a:solidFill>
                  <a:srgbClr val="E44225"/>
                </a:solidFill>
                <a:latin typeface="Bree Serif" panose="02000503040000020004" pitchFamily="2" charset="-18"/>
              </a:rPr>
              <a:t>Nagroda Nobla w dziedzinie fizyki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4D7C6A66-952B-96C1-2761-48A5B5EC0687}"/>
              </a:ext>
            </a:extLst>
          </p:cNvPr>
          <p:cNvSpPr txBox="1"/>
          <p:nvPr/>
        </p:nvSpPr>
        <p:spPr>
          <a:xfrm>
            <a:off x="3080082" y="1629228"/>
            <a:ext cx="87412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Zadanie 1.  „Kwantowa przyszłość”</a:t>
            </a:r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pPr algn="just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Wyobraź sobie, że za 50 lat naukowcy potrafią w pełni kontrolować efekty kwantowe 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w dużych obiektach.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Jakie urządzenia mogłyby wtedy istnieć?</a:t>
            </a:r>
          </a:p>
          <a:p>
            <a:pPr marL="285750" indent="-285750" algn="just" fontAlgn="base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Jak zmieniłoby się życie codzienne, transport, komunikacja, medycyna?</a:t>
            </a:r>
          </a:p>
          <a:p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Zadanie 2. Napisz nagłówek do gazety przyszłości. 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Zadanie indywidualne lub w parach.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Uczniowie wymyślają nagłówki prasowe z przyszłości, pokazujące możliwe skutki tego odkrycia. Np.:</a:t>
            </a:r>
          </a:p>
          <a:p>
            <a:pPr fontAlgn="base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„Nowy komputer kwantowy w kieszeni każdego ucznia”</a:t>
            </a:r>
          </a:p>
          <a:p>
            <a:pPr fontAlgn="base"/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„Samochody, które przenikają korki – efekt tunelowania w praktyce!”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CD69BA40-C023-B8A1-F14B-03E731B8205F}"/>
              </a:ext>
            </a:extLst>
          </p:cNvPr>
          <p:cNvSpPr txBox="1"/>
          <p:nvPr/>
        </p:nvSpPr>
        <p:spPr>
          <a:xfrm>
            <a:off x="3080082" y="4525566"/>
            <a:ext cx="8741229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rgbClr val="002060"/>
                </a:solidFill>
                <a:latin typeface="Raleway" panose="020B0003030101060003" pitchFamily="34" charset="0"/>
              </a:rPr>
              <a:t>Wskazówka </a:t>
            </a: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(wykorzystajcie poniższe efekty kwantowe):</a:t>
            </a:r>
          </a:p>
          <a:p>
            <a:endParaRPr lang="pl-PL" sz="900" dirty="0">
              <a:solidFill>
                <a:srgbClr val="002060"/>
              </a:solidFill>
              <a:latin typeface="Raleway" panose="020B0003030101060003" pitchFamily="34" charset="0"/>
            </a:endParaRPr>
          </a:p>
          <a:p>
            <a:pPr marL="285750" indent="-285750" algn="just" fontAlgn="base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Superpozycja - układ znajduje się jednocześnie w kilku miejscach na raz</a:t>
            </a:r>
          </a:p>
          <a:p>
            <a:pPr marL="285750" indent="-285750" algn="just" fontAlgn="base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Tunelowanie - przekraczanie przeszkody mimo braku wystarczającej energii   </a:t>
            </a:r>
          </a:p>
          <a:p>
            <a:pPr marL="285750" indent="-285750" algn="just" fontAlgn="base">
              <a:buFont typeface="Courier New" panose="02070309020205020404" pitchFamily="49" charset="0"/>
              <a:buChar char="o"/>
            </a:pP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Kwantyzacja - wielkości fizyczne są przekazywane w niepodzielnych porcjach, </a:t>
            </a:r>
            <a:b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</a:br>
            <a:r>
              <a:rPr lang="pl-PL" sz="1600" dirty="0">
                <a:solidFill>
                  <a:srgbClr val="002060"/>
                </a:solidFill>
                <a:latin typeface="Raleway" panose="020B0003030101060003" pitchFamily="34" charset="0"/>
              </a:rPr>
              <a:t>np. kwant energii fotonu jako najmniejsza, niepodzielna porcja energii światła</a:t>
            </a:r>
          </a:p>
          <a:p>
            <a:endParaRPr lang="pl-PL" sz="1600" dirty="0">
              <a:solidFill>
                <a:srgbClr val="002060"/>
              </a:solidFill>
              <a:latin typeface="Raleway" panose="020B00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904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1176</Words>
  <Application>Microsoft Macintosh PowerPoint</Application>
  <PresentationFormat>Panoramiczny</PresentationFormat>
  <Paragraphs>64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9" baseType="lpstr">
      <vt:lpstr>APPLE CHANCERY</vt:lpstr>
      <vt:lpstr>Arial</vt:lpstr>
      <vt:lpstr>Bree Serif</vt:lpstr>
      <vt:lpstr>Calibri</vt:lpstr>
      <vt:lpstr>Calibri Light</vt:lpstr>
      <vt:lpstr>Courier New</vt:lpstr>
      <vt:lpstr>Raleway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Mateusz Gryżewski</dc:creator>
  <cp:lastModifiedBy>Jakub Zygmunt</cp:lastModifiedBy>
  <cp:revision>11</cp:revision>
  <dcterms:created xsi:type="dcterms:W3CDTF">2025-09-21T18:50:26Z</dcterms:created>
  <dcterms:modified xsi:type="dcterms:W3CDTF">2025-10-08T05:37:19Z</dcterms:modified>
</cp:coreProperties>
</file>